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92" r:id="rId1"/>
    <p:sldMasterId id="2147484168" r:id="rId2"/>
  </p:sldMasterIdLst>
  <p:notesMasterIdLst>
    <p:notesMasterId r:id="rId18"/>
  </p:notesMasterIdLst>
  <p:handoutMasterIdLst>
    <p:handoutMasterId r:id="rId19"/>
  </p:handoutMasterIdLst>
  <p:sldIdLst>
    <p:sldId id="256" r:id="rId3"/>
    <p:sldId id="298" r:id="rId4"/>
    <p:sldId id="259" r:id="rId5"/>
    <p:sldId id="282" r:id="rId6"/>
    <p:sldId id="269" r:id="rId7"/>
    <p:sldId id="266" r:id="rId8"/>
    <p:sldId id="296" r:id="rId9"/>
    <p:sldId id="273" r:id="rId10"/>
    <p:sldId id="297" r:id="rId11"/>
    <p:sldId id="293" r:id="rId12"/>
    <p:sldId id="278" r:id="rId13"/>
    <p:sldId id="300" r:id="rId14"/>
    <p:sldId id="304" r:id="rId15"/>
    <p:sldId id="302" r:id="rId16"/>
    <p:sldId id="303" r:id="rId17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49" autoAdjust="0"/>
    <p:restoredTop sz="86314" autoAdjust="0"/>
  </p:normalViewPr>
  <p:slideViewPr>
    <p:cSldViewPr snapToGrid="0">
      <p:cViewPr varScale="1">
        <p:scale>
          <a:sx n="52" d="100"/>
          <a:sy n="52" d="100"/>
        </p:scale>
        <p:origin x="102" y="564"/>
      </p:cViewPr>
      <p:guideLst/>
    </p:cSldViewPr>
  </p:slideViewPr>
  <p:outlineViewPr>
    <p:cViewPr>
      <p:scale>
        <a:sx n="33" d="100"/>
        <a:sy n="33" d="100"/>
      </p:scale>
      <p:origin x="0" y="-32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Completed</a:t>
            </a:r>
            <a:r>
              <a:rPr lang="en-US" baseline="0" dirty="0" smtClean="0"/>
              <a:t> / Enrolled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strRef>
              <c:f>Sheet1!$A$2:$A$18</c:f>
              <c:strCache>
                <c:ptCount val="17"/>
                <c:pt idx="0">
                  <c:v>2008a</c:v>
                </c:pt>
                <c:pt idx="1">
                  <c:v>2008b</c:v>
                </c:pt>
                <c:pt idx="2">
                  <c:v>2008d</c:v>
                </c:pt>
                <c:pt idx="3">
                  <c:v>2009a</c:v>
                </c:pt>
                <c:pt idx="4">
                  <c:v>2009b</c:v>
                </c:pt>
                <c:pt idx="5">
                  <c:v>2009d</c:v>
                </c:pt>
                <c:pt idx="6">
                  <c:v>2010a</c:v>
                </c:pt>
                <c:pt idx="7">
                  <c:v>2011a</c:v>
                </c:pt>
                <c:pt idx="8">
                  <c:v>2011b</c:v>
                </c:pt>
                <c:pt idx="9">
                  <c:v>2011d</c:v>
                </c:pt>
                <c:pt idx="10">
                  <c:v>2012a</c:v>
                </c:pt>
                <c:pt idx="11">
                  <c:v>2012b</c:v>
                </c:pt>
                <c:pt idx="12">
                  <c:v>2012d</c:v>
                </c:pt>
                <c:pt idx="13">
                  <c:v>2013a</c:v>
                </c:pt>
                <c:pt idx="14">
                  <c:v>2013b</c:v>
                </c:pt>
                <c:pt idx="15">
                  <c:v>2013c</c:v>
                </c:pt>
                <c:pt idx="16">
                  <c:v>2013d</c:v>
                </c:pt>
              </c:strCache>
            </c:strRef>
          </c:cat>
          <c:val>
            <c:numRef>
              <c:f>Sheet1!$B$2:$B$18</c:f>
              <c:numCache>
                <c:formatCode>0.0%</c:formatCode>
                <c:ptCount val="17"/>
                <c:pt idx="0">
                  <c:v>0.80645161290322576</c:v>
                </c:pt>
                <c:pt idx="1">
                  <c:v>0.8666666666666667</c:v>
                </c:pt>
                <c:pt idx="2">
                  <c:v>0.8214285714285714</c:v>
                </c:pt>
                <c:pt idx="3">
                  <c:v>0.8</c:v>
                </c:pt>
                <c:pt idx="4">
                  <c:v>0.87096774193548387</c:v>
                </c:pt>
                <c:pt idx="5">
                  <c:v>0.81818181818181823</c:v>
                </c:pt>
                <c:pt idx="6">
                  <c:v>0.68571428571428572</c:v>
                </c:pt>
                <c:pt idx="7">
                  <c:v>0.84375</c:v>
                </c:pt>
                <c:pt idx="8">
                  <c:v>0.77419354838709675</c:v>
                </c:pt>
                <c:pt idx="9">
                  <c:v>0.75</c:v>
                </c:pt>
                <c:pt idx="10">
                  <c:v>0.80769230769230771</c:v>
                </c:pt>
                <c:pt idx="11">
                  <c:v>0.83870967741935487</c:v>
                </c:pt>
                <c:pt idx="12">
                  <c:v>0.93548387096774188</c:v>
                </c:pt>
                <c:pt idx="13">
                  <c:v>0.82758620689655171</c:v>
                </c:pt>
                <c:pt idx="14">
                  <c:v>0.967741935483871</c:v>
                </c:pt>
                <c:pt idx="15">
                  <c:v>0.88888888888888884</c:v>
                </c:pt>
                <c:pt idx="16">
                  <c:v>0.8125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Sheet1!$A$2:$A$18</c:f>
              <c:strCache>
                <c:ptCount val="17"/>
                <c:pt idx="0">
                  <c:v>2008a</c:v>
                </c:pt>
                <c:pt idx="1">
                  <c:v>2008b</c:v>
                </c:pt>
                <c:pt idx="2">
                  <c:v>2008d</c:v>
                </c:pt>
                <c:pt idx="3">
                  <c:v>2009a</c:v>
                </c:pt>
                <c:pt idx="4">
                  <c:v>2009b</c:v>
                </c:pt>
                <c:pt idx="5">
                  <c:v>2009d</c:v>
                </c:pt>
                <c:pt idx="6">
                  <c:v>2010a</c:v>
                </c:pt>
                <c:pt idx="7">
                  <c:v>2011a</c:v>
                </c:pt>
                <c:pt idx="8">
                  <c:v>2011b</c:v>
                </c:pt>
                <c:pt idx="9">
                  <c:v>2011d</c:v>
                </c:pt>
                <c:pt idx="10">
                  <c:v>2012a</c:v>
                </c:pt>
                <c:pt idx="11">
                  <c:v>2012b</c:v>
                </c:pt>
                <c:pt idx="12">
                  <c:v>2012d</c:v>
                </c:pt>
                <c:pt idx="13">
                  <c:v>2013a</c:v>
                </c:pt>
                <c:pt idx="14">
                  <c:v>2013b</c:v>
                </c:pt>
                <c:pt idx="15">
                  <c:v>2013c</c:v>
                </c:pt>
                <c:pt idx="16">
                  <c:v>2013d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Sheet1!$A$2:$A$18</c:f>
              <c:strCache>
                <c:ptCount val="17"/>
                <c:pt idx="0">
                  <c:v>2008a</c:v>
                </c:pt>
                <c:pt idx="1">
                  <c:v>2008b</c:v>
                </c:pt>
                <c:pt idx="2">
                  <c:v>2008d</c:v>
                </c:pt>
                <c:pt idx="3">
                  <c:v>2009a</c:v>
                </c:pt>
                <c:pt idx="4">
                  <c:v>2009b</c:v>
                </c:pt>
                <c:pt idx="5">
                  <c:v>2009d</c:v>
                </c:pt>
                <c:pt idx="6">
                  <c:v>2010a</c:v>
                </c:pt>
                <c:pt idx="7">
                  <c:v>2011a</c:v>
                </c:pt>
                <c:pt idx="8">
                  <c:v>2011b</c:v>
                </c:pt>
                <c:pt idx="9">
                  <c:v>2011d</c:v>
                </c:pt>
                <c:pt idx="10">
                  <c:v>2012a</c:v>
                </c:pt>
                <c:pt idx="11">
                  <c:v>2012b</c:v>
                </c:pt>
                <c:pt idx="12">
                  <c:v>2012d</c:v>
                </c:pt>
                <c:pt idx="13">
                  <c:v>2013a</c:v>
                </c:pt>
                <c:pt idx="14">
                  <c:v>2013b</c:v>
                </c:pt>
                <c:pt idx="15">
                  <c:v>2013c</c:v>
                </c:pt>
                <c:pt idx="16">
                  <c:v>2013d</c:v>
                </c:pt>
              </c:strCache>
            </c:strRef>
          </c:cat>
          <c:val>
            <c:numRef>
              <c:f>Sheet1!$C$2:$C$18</c:f>
              <c:numCache>
                <c:formatCode>General</c:formatCode>
                <c:ptCount val="17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914224"/>
        <c:axId val="217904144"/>
      </c:lineChart>
      <c:catAx>
        <c:axId val="21791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7904144"/>
        <c:crosses val="autoZero"/>
        <c:auto val="1"/>
        <c:lblAlgn val="ctr"/>
        <c:lblOffset val="100"/>
        <c:noMultiLvlLbl val="0"/>
      </c:catAx>
      <c:valAx>
        <c:axId val="217904144"/>
        <c:scaling>
          <c:orientation val="minMax"/>
          <c:max val="1"/>
          <c:min val="0.5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7914224"/>
        <c:crossesAt val="1"/>
        <c:crossBetween val="between"/>
        <c:majorUnit val="0.1"/>
        <c:minorUnit val="5.000000000000001E-2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Achievement</a:t>
            </a:r>
            <a:r>
              <a:rPr lang="en-US" baseline="0" dirty="0" smtClean="0"/>
              <a:t> – Final % Score – All Enrolled Students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Spring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Sheet1!$A$11:$A$28</c:f>
              <c:numCache>
                <c:formatCode>General</c:formatCode>
                <c:ptCount val="1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Sheet1!$B$11:$B$28</c:f>
              <c:numCache>
                <c:formatCode>General</c:formatCode>
                <c:ptCount val="18"/>
                <c:pt idx="0">
                  <c:v>49.1</c:v>
                </c:pt>
                <c:pt idx="1">
                  <c:v>70.3</c:v>
                </c:pt>
                <c:pt idx="2">
                  <c:v>62.5</c:v>
                </c:pt>
                <c:pt idx="3">
                  <c:v>63.5</c:v>
                </c:pt>
                <c:pt idx="4">
                  <c:v>68.3</c:v>
                </c:pt>
                <c:pt idx="5">
                  <c:v>69.8</c:v>
                </c:pt>
                <c:pt idx="6">
                  <c:v>72.2</c:v>
                </c:pt>
                <c:pt idx="7">
                  <c:v>68.599999999999994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Summer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Sheet1!$A$11:$A$28</c:f>
              <c:numCache>
                <c:formatCode>General</c:formatCode>
                <c:ptCount val="1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Sheet1!$C$11:$C$28</c:f>
              <c:numCache>
                <c:formatCode>General</c:formatCode>
                <c:ptCount val="18"/>
                <c:pt idx="0">
                  <c:v>75.900000000000006</c:v>
                </c:pt>
                <c:pt idx="1">
                  <c:v>69</c:v>
                </c:pt>
                <c:pt idx="2">
                  <c:v>72.7</c:v>
                </c:pt>
                <c:pt idx="4">
                  <c:v>70.5</c:v>
                </c:pt>
                <c:pt idx="5">
                  <c:v>73.8</c:v>
                </c:pt>
                <c:pt idx="6">
                  <c:v>77.5</c:v>
                </c:pt>
                <c:pt idx="7">
                  <c:v>83.1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Summer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Sheet1!$A$11:$A$28</c:f>
              <c:numCache>
                <c:formatCode>General</c:formatCode>
                <c:ptCount val="1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Sheet1!$D$11:$D$28</c:f>
              <c:numCache>
                <c:formatCode>General</c:formatCode>
                <c:ptCount val="18"/>
                <c:pt idx="6">
                  <c:v>75.599999999999994</c:v>
                </c:pt>
                <c:pt idx="7">
                  <c:v>72.599999999999994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Fall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Sheet1!$A$11:$A$28</c:f>
              <c:numCache>
                <c:formatCode>General</c:formatCode>
                <c:ptCount val="1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Sheet1!$E$11:$E$28</c:f>
              <c:numCache>
                <c:formatCode>General</c:formatCode>
                <c:ptCount val="18"/>
                <c:pt idx="0">
                  <c:v>66.2</c:v>
                </c:pt>
                <c:pt idx="1">
                  <c:v>70.7</c:v>
                </c:pt>
                <c:pt idx="2">
                  <c:v>67.7</c:v>
                </c:pt>
                <c:pt idx="4">
                  <c:v>70</c:v>
                </c:pt>
                <c:pt idx="5">
                  <c:v>73.3</c:v>
                </c:pt>
                <c:pt idx="6">
                  <c:v>74.599999999999994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3902640"/>
        <c:axId val="493888080"/>
      </c:barChart>
      <c:catAx>
        <c:axId val="49390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888080"/>
        <c:crosses val="autoZero"/>
        <c:auto val="1"/>
        <c:lblAlgn val="ctr"/>
        <c:lblOffset val="100"/>
        <c:noMultiLvlLbl val="0"/>
      </c:catAx>
      <c:valAx>
        <c:axId val="493888080"/>
        <c:scaling>
          <c:orientation val="minMax"/>
          <c:max val="90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902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200"/>
            </a:lvl1pPr>
          </a:lstStyle>
          <a:p>
            <a:fld id="{6382584A-56C3-4B27-A386-D914C600F3EE}" type="datetimeFigureOut">
              <a:rPr lang="en-US" smtClean="0"/>
              <a:t>11/22/2014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200"/>
            </a:lvl1pPr>
          </a:lstStyle>
          <a:p>
            <a:fld id="{9E636FBC-5DF0-41DD-94BC-81F4FCCDA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3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200"/>
            </a:lvl1pPr>
          </a:lstStyle>
          <a:p>
            <a:fld id="{3E13E61B-8B6D-49CD-9F44-9F95DEF497C1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5" rIns="96651" bIns="483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vert="horz" lIns="96651" tIns="48325" rIns="96651" bIns="4832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200"/>
            </a:lvl1pPr>
          </a:lstStyle>
          <a:p>
            <a:fld id="{EEB1B8E0-3317-4458-BD53-C73A2824E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37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2014_Student_Screen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</a:t>
            </a:r>
          </a:p>
          <a:p>
            <a:r>
              <a:rPr lang="en-US" dirty="0" smtClean="0"/>
              <a:t>Taught</a:t>
            </a:r>
            <a:r>
              <a:rPr lang="en-US" baseline="0" dirty="0" smtClean="0"/>
              <a:t> 10 years</a:t>
            </a:r>
          </a:p>
          <a:p>
            <a:r>
              <a:rPr lang="en-US" baseline="0" dirty="0" smtClean="0"/>
              <a:t>Teaching now</a:t>
            </a:r>
          </a:p>
          <a:p>
            <a:r>
              <a:rPr lang="en-US" baseline="0" dirty="0" smtClean="0"/>
              <a:t>Here because there’s no room in the other sections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1B8E0-3317-4458-BD53-C73A2824E5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1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1B8E0-3317-4458-BD53-C73A2824E5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11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1B8E0-3317-4458-BD53-C73A2824E5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88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1B8E0-3317-4458-BD53-C73A2824E5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23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1B8E0-3317-4458-BD53-C73A2824E5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23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1B8E0-3317-4458-BD53-C73A2824E5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95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1B8E0-3317-4458-BD53-C73A2824E5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73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1998 –</a:t>
            </a:r>
          </a:p>
          <a:p>
            <a:r>
              <a:rPr lang="en-US" dirty="0" smtClean="0"/>
              <a:t>2004 –</a:t>
            </a:r>
          </a:p>
          <a:p>
            <a:r>
              <a:rPr lang="en-US" dirty="0" smtClean="0"/>
              <a:t>2008 – Based on Home schooling and online class that we took; encouraged a more engaged experience and emotionally invested, vs</a:t>
            </a:r>
            <a:r>
              <a:rPr lang="en-US" baseline="0" dirty="0" smtClean="0"/>
              <a:t> a passive learner</a:t>
            </a:r>
          </a:p>
          <a:p>
            <a:r>
              <a:rPr lang="en-US" baseline="0" dirty="0" smtClean="0"/>
              <a:t>2009 </a:t>
            </a:r>
          </a:p>
          <a:p>
            <a:r>
              <a:rPr lang="en-US" baseline="0" dirty="0" smtClean="0"/>
              <a:t>2012`- Current generation of students was used to short snippets of entertainment, shorter attention span, problems with WMV and PC/Mac computers; enhanced class experience for the students;</a:t>
            </a:r>
          </a:p>
          <a:p>
            <a:r>
              <a:rPr lang="en-US" baseline="0" dirty="0" smtClean="0"/>
              <a:t>2014 – Louise Dolan, individual campus session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1B8E0-3317-4458-BD53-C73A2824E5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29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1B8E0-3317-4458-BD53-C73A2824E5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25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1B8E0-3317-4458-BD53-C73A2824E5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75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Distance Student profile – models, soldiers, brides, full-time students, internships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Expectations / Rules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Firm, specific, predictable </a:t>
            </a:r>
          </a:p>
          <a:p>
            <a:pPr lvl="0" rtl="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No late work accepted - BUT drop # of assignments</a:t>
            </a:r>
          </a:p>
          <a:p>
            <a:pPr lvl="0" rtl="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Grace Period:1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Wk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/ 1 Ch.  learning curve of delivery/submission methods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u="sng" dirty="0">
                <a:solidFill>
                  <a:srgbClr val="000000"/>
                </a:solidFill>
                <a:latin typeface="Arial" panose="020B0604020202020204" pitchFamily="34" charset="0"/>
                <a:hlinkClick r:id="rId3" action="ppaction://hlinkfile"/>
              </a:rPr>
              <a:t>Student View Screenshot - email, </a:t>
            </a:r>
            <a:r>
              <a:rPr lang="en-US" u="sng" dirty="0" err="1">
                <a:solidFill>
                  <a:srgbClr val="000000"/>
                </a:solidFill>
                <a:latin typeface="Arial" panose="020B0604020202020204" pitchFamily="34" charset="0"/>
                <a:hlinkClick r:id="rId3" action="ppaction://hlinkfile"/>
              </a:rPr>
              <a:t>hw</a:t>
            </a:r>
            <a:r>
              <a:rPr lang="en-US" u="sng" dirty="0">
                <a:solidFill>
                  <a:srgbClr val="000000"/>
                </a:solidFill>
                <a:latin typeface="Arial" panose="020B0604020202020204" pitchFamily="34" charset="0"/>
                <a:hlinkClick r:id="rId3" action="ppaction://hlinkfile"/>
              </a:rPr>
              <a:t>, mod. vid, schedule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1B8E0-3317-4458-BD53-C73A2824E5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70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-Video delivery via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Youtube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for easy access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Talking head vs. taping of class - increases FEEL of 100% attention</a:t>
            </a:r>
          </a:p>
          <a:p>
            <a:pPr defTabSz="966506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Update material as new editions are adopted -  no 2nd class citizens </a:t>
            </a:r>
          </a:p>
          <a:p>
            <a:pPr lvl="0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Small bites - drink through straw not fire hose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00"/>
                </a:solidFill>
                <a:latin typeface="Arial" panose="020B0604020202020204" pitchFamily="34" charset="0"/>
              </a:rPr>
              <a:t>(Video 1 Kids /Video 2 </a:t>
            </a:r>
            <a:r>
              <a:rPr lang="en-US" u="sng" dirty="0" err="1">
                <a:solidFill>
                  <a:srgbClr val="000000"/>
                </a:solidFill>
                <a:latin typeface="Arial" panose="020B0604020202020204" pitchFamily="34" charset="0"/>
              </a:rPr>
              <a:t>DIrect</a:t>
            </a:r>
            <a:r>
              <a:rPr lang="en-US" u="sng" dirty="0">
                <a:solidFill>
                  <a:srgbClr val="000000"/>
                </a:solidFill>
                <a:latin typeface="Arial" panose="020B0604020202020204" pitchFamily="34" charset="0"/>
              </a:rPr>
              <a:t> Instruction / Video 3 Modeling)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Humor - it’s critical to motivate students to want to continue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1B8E0-3317-4458-BD53-C73A2824E5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35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-Video delivery via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Youtube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for easy access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Talking head vs. taping of class - increases FEEL of 100% attention</a:t>
            </a:r>
          </a:p>
          <a:p>
            <a:pPr defTabSz="966506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Update material as new editions 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are adopted -  no 2nd class citizens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Small bites - drink through straw not fire hose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00"/>
                </a:solidFill>
                <a:latin typeface="Arial" panose="020B0604020202020204" pitchFamily="34" charset="0"/>
              </a:rPr>
              <a:t>(Video 1 Kids /Video 2 </a:t>
            </a:r>
            <a:r>
              <a:rPr lang="en-US" u="sng" dirty="0" err="1">
                <a:solidFill>
                  <a:srgbClr val="000000"/>
                </a:solidFill>
                <a:latin typeface="Arial" panose="020B0604020202020204" pitchFamily="34" charset="0"/>
              </a:rPr>
              <a:t>DIrect</a:t>
            </a:r>
            <a:r>
              <a:rPr lang="en-US" u="sng" dirty="0">
                <a:solidFill>
                  <a:srgbClr val="000000"/>
                </a:solidFill>
                <a:latin typeface="Arial" panose="020B0604020202020204" pitchFamily="34" charset="0"/>
              </a:rPr>
              <a:t> Instruction / Video 3 Modeling)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Humor - it’s critical to motivate students to want to continue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1B8E0-3317-4458-BD53-C73A2824E5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83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Coursemates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(within course or family, friend, co-worker)</a:t>
            </a:r>
          </a:p>
          <a:p>
            <a:pPr lvl="0" rtl="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Listening Comprehension Exercises (modeled behavior of best practice)</a:t>
            </a:r>
          </a:p>
          <a:p>
            <a:pPr lvl="0" rtl="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Audacity &amp; Dropbox</a:t>
            </a:r>
          </a:p>
          <a:p>
            <a:pPr lvl="0" rtl="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Projects - one-on-one communication with instructor (TA) 3 x’s during semester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1B8E0-3317-4458-BD53-C73A2824E5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25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Audacity – Students use to do some recording for projects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Windows Movie Maker – Used to  create the talking-head videos for the modules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Skype – Used for pre-course conference calls with students and for TA/student interaction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Dreamweaver – Used to maintain the web space – although other products could be used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Google Docs – used for the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projeocts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to set up call in times, used to track scores for the instructors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1B8E0-3317-4458-BD53-C73A2824E5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90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740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90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18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57D33-7950-4A7C-884A-876A50384602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E458-4688-4061-A694-C41C89EF0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82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732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209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35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49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406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770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135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916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509A250-FF31-4206-8172-F9D3106AACB1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801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932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87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875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57D33-7950-4A7C-884A-876A50384602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E458-4688-4061-A694-C41C89EF0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16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70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292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472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994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509A250-FF31-4206-8172-F9D3106AACB1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311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709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8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11/21/2014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101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despain@ncsu.ed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www4.ncsu.edu/~jhdespai/" TargetMode="External"/><Relationship Id="rId4" Type="http://schemas.openxmlformats.org/officeDocument/2006/relationships/hyperlink" Target="http://faculty.chass.ncsu.edu/despain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hyperlink" Target="Schedule1999.png" TargetMode="External"/><Relationship Id="rId7" Type="http://schemas.openxmlformats.org/officeDocument/2006/relationships/hyperlink" Target="Schedule2014.p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hyperlink" Target="Schedule2012.png" TargetMode="External"/><Relationship Id="rId5" Type="http://schemas.openxmlformats.org/officeDocument/2006/relationships/hyperlink" Target="Schedule2008.png" TargetMode="External"/><Relationship Id="rId4" Type="http://schemas.openxmlformats.org/officeDocument/2006/relationships/hyperlink" Target="Schedule2004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../fls101/14di/horario.htm" TargetMode="External"/><Relationship Id="rId5" Type="http://schemas.openxmlformats.org/officeDocument/2006/relationships/image" Target="../media/image2.png"/><Relationship Id="rId4" Type="http://schemas.openxmlformats.org/officeDocument/2006/relationships/hyperlink" Target="../fls101/old/99di/index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../fls101/14di/index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../fls101/14di/module-07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microsoft.com/office/2007/relationships/media" Target="../media/media4.mov"/><Relationship Id="rId12" Type="http://schemas.openxmlformats.org/officeDocument/2006/relationships/image" Target="../media/image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wmv"/><Relationship Id="rId11" Type="http://schemas.openxmlformats.org/officeDocument/2006/relationships/image" Target="../media/image5.png"/><Relationship Id="rId5" Type="http://schemas.microsoft.com/office/2007/relationships/media" Target="../media/media3.wmv"/><Relationship Id="rId10" Type="http://schemas.openxmlformats.org/officeDocument/2006/relationships/notesSlide" Target="../notesSlides/notesSlide7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2">
                <a:lumMod val="60000"/>
                <a:lumOff val="40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45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707512"/>
            <a:ext cx="10058400" cy="3566160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ACTFL 2014</a:t>
            </a:r>
            <a:b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Spanish at a Distance: Tools, Tips and Templates for Success</a:t>
            </a:r>
            <a:endParaRPr lang="en-US" sz="6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9923" y="5180835"/>
            <a:ext cx="6498528" cy="1143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Jennifer Despain</a:t>
            </a:r>
          </a:p>
          <a:p>
            <a:r>
              <a:rPr lang="en-US" dirty="0" smtClean="0"/>
              <a:t>Scott Despain</a:t>
            </a:r>
          </a:p>
          <a:p>
            <a:r>
              <a:rPr lang="en-US" dirty="0" smtClean="0"/>
              <a:t>NC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31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Instructors’</a:t>
            </a:r>
            <a:r>
              <a:rPr lang="en-US" b="0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</a:rPr>
              <a:t> Roles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R="0" lvl="0" rtl="0"/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Instructor 1: Regular email updates or common concerns, progress reports, Updates grades </a:t>
            </a:r>
            <a:endParaRPr lang="en-US" sz="28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lvl="0" rtl="0"/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Instructor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2: Technical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Assistance; maintain course</a:t>
            </a:r>
            <a:endParaRPr lang="en-US" sz="28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rtl="0"/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TA: Interactive Projects (phone, Skype), Tutoring sessions, Grading</a:t>
            </a:r>
          </a:p>
          <a:p>
            <a:pPr marR="0" lvl="0" rtl="0"/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Feedback on assignments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within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a reasonable time frame - 24 </a:t>
            </a:r>
            <a:r>
              <a:rPr lang="en-US" sz="2800" b="0" i="0" u="none" strike="noStrike" baseline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hrs</a:t>
            </a:r>
            <a:endParaRPr lang="en-US" sz="28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5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Delivery: To Moodle or not to Moodle</a:t>
            </a:r>
            <a:endParaRPr lang="en-US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Some students/instructors prefer an LMS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rtl="0">
              <a:buFont typeface="Wingdings" panose="05000000000000000000" pitchFamily="2" charset="2"/>
              <a:buChar char="§"/>
            </a:pPr>
            <a:r>
              <a:rPr lang="en-US" sz="36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Control </a:t>
            </a:r>
            <a:r>
              <a:rPr lang="en-US" sz="36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of delivery and </a:t>
            </a:r>
            <a:r>
              <a:rPr lang="en-US" sz="36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availability</a:t>
            </a:r>
            <a:endParaRPr lang="en-US" sz="36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rtl="0"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en-US" sz="36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rganization of material and prompts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Keeping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material open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and accessible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rtl="0"/>
            <a:endParaRPr lang="en-US" sz="36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22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Completion Rates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8735452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8977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Achievement Results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3672148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1120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Other questions or Comments?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0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Contact Information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218635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296007"/>
              </p:ext>
            </p:extLst>
          </p:nvPr>
        </p:nvGraphicFramePr>
        <p:xfrm>
          <a:off x="1434123" y="2356338"/>
          <a:ext cx="9398000" cy="2602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9000"/>
                <a:gridCol w="4699000"/>
              </a:tblGrid>
              <a:tr h="260252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Scott Despain, PhD</a:t>
                      </a:r>
                    </a:p>
                    <a:p>
                      <a:r>
                        <a:rPr lang="en-US" sz="2000" dirty="0" smtClean="0"/>
                        <a:t>NC State University</a:t>
                      </a:r>
                    </a:p>
                    <a:p>
                      <a:r>
                        <a:rPr lang="en-US" sz="2000" dirty="0" smtClean="0"/>
                        <a:t>Campus Box 8106</a:t>
                      </a:r>
                    </a:p>
                    <a:p>
                      <a:r>
                        <a:rPr lang="en-US" sz="2000" dirty="0" smtClean="0"/>
                        <a:t>Raleigh, NC 27695-8106</a:t>
                      </a:r>
                    </a:p>
                    <a:p>
                      <a:r>
                        <a:rPr lang="en-US" sz="2000" dirty="0" smtClean="0"/>
                        <a:t>Phone:  (919) 513-1482</a:t>
                      </a:r>
                    </a:p>
                    <a:p>
                      <a:r>
                        <a:rPr lang="en-US" sz="2000" dirty="0" smtClean="0"/>
                        <a:t>E-mail:  </a:t>
                      </a:r>
                      <a:r>
                        <a:rPr lang="en-US" sz="2000" u="sng" dirty="0" smtClean="0">
                          <a:hlinkClick r:id="rId3"/>
                        </a:rPr>
                        <a:t>despain@ncsu.edu</a:t>
                      </a:r>
                      <a:endParaRPr lang="en-US" sz="2000" dirty="0" smtClean="0">
                        <a:hlinkClick r:id="rId3"/>
                      </a:endParaRPr>
                    </a:p>
                    <a:p>
                      <a:r>
                        <a:rPr lang="en-US" sz="2000" dirty="0" smtClean="0">
                          <a:hlinkClick r:id="rId4"/>
                        </a:rPr>
                        <a:t>http://faculty.chass.ncsu.edu/despain/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Jennifer Despain</a:t>
                      </a:r>
                    </a:p>
                    <a:p>
                      <a:r>
                        <a:rPr lang="en-US" sz="2000" dirty="0" smtClean="0"/>
                        <a:t>NC State University</a:t>
                      </a:r>
                    </a:p>
                    <a:p>
                      <a:r>
                        <a:rPr lang="en-US" sz="2000" dirty="0" smtClean="0"/>
                        <a:t>Campus Box 8106</a:t>
                      </a:r>
                    </a:p>
                    <a:p>
                      <a:r>
                        <a:rPr lang="en-US" sz="2000" dirty="0" smtClean="0"/>
                        <a:t>Raleigh, NC 27695-8106</a:t>
                      </a:r>
                    </a:p>
                    <a:p>
                      <a:r>
                        <a:rPr lang="en-US" sz="2000" dirty="0" smtClean="0"/>
                        <a:t>Phone:  (919) 513-1482</a:t>
                      </a:r>
                    </a:p>
                    <a:p>
                      <a:r>
                        <a:rPr lang="en-US" sz="2000" dirty="0" smtClean="0"/>
                        <a:t>E-mail:  </a:t>
                      </a:r>
                      <a:r>
                        <a:rPr lang="en-US" sz="2000" u="sng" dirty="0" smtClean="0">
                          <a:hlinkClick r:id="rId3"/>
                        </a:rPr>
                        <a:t>jhdespai@ncsu.edu</a:t>
                      </a:r>
                      <a:endParaRPr lang="en-US" sz="2000" dirty="0" smtClean="0">
                        <a:hlinkClick r:id="rId3"/>
                      </a:endParaRPr>
                    </a:p>
                    <a:p>
                      <a:r>
                        <a:rPr lang="en-US" sz="2000" dirty="0" smtClean="0">
                          <a:hlinkClick r:id="rId5"/>
                        </a:rPr>
                        <a:t>http://www4.ncsu.edu/~jhdespai/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99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History and Development of course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561320" cy="4023360"/>
          </a:xfrm>
        </p:spPr>
        <p:txBody>
          <a:bodyPr>
            <a:noAutofit/>
          </a:bodyPr>
          <a:lstStyle/>
          <a:p>
            <a:pPr marR="0" lvl="0" rtl="0"/>
            <a:r>
              <a:rPr lang="en-US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hlinkClick r:id="rId3" action="ppaction://hlinkfile"/>
              </a:rPr>
              <a:t>1998 </a:t>
            </a:r>
            <a:r>
              <a:rPr lang="en-US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– Scott’s face-to-face course, recorded and streamed live; 1 instructor</a:t>
            </a:r>
            <a:endParaRPr lang="en-US" sz="24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rtl="0"/>
            <a:r>
              <a:rPr lang="en-US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hlinkClick r:id="rId4" action="ppaction://hlinkfile"/>
              </a:rPr>
              <a:t>2004 </a:t>
            </a:r>
            <a:r>
              <a:rPr lang="en-US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– Jennifer’s class, recorded</a:t>
            </a:r>
            <a:r>
              <a:rPr lang="en-US" sz="2400" b="0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</a:rPr>
              <a:t> &amp; edited;</a:t>
            </a:r>
            <a:r>
              <a:rPr lang="en-US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2 instructors</a:t>
            </a:r>
            <a:endParaRPr lang="en-US" sz="24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rtl="0"/>
            <a:r>
              <a:rPr lang="en-US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hlinkClick r:id="rId5" action="ppaction://hlinkfile"/>
              </a:rPr>
              <a:t>2008 </a:t>
            </a:r>
            <a:r>
              <a:rPr lang="en-US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– Talking-head format;</a:t>
            </a:r>
            <a:r>
              <a:rPr lang="en-US" sz="2400" b="0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</a:rPr>
              <a:t> modularized and structured</a:t>
            </a:r>
            <a:endParaRPr lang="en-US" sz="24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rtl="0"/>
            <a:r>
              <a:rPr lang="en-US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2009 - </a:t>
            </a:r>
            <a:r>
              <a:rPr lang="en-US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Delta Testing/Proctoring, addition of TAs</a:t>
            </a:r>
            <a:endParaRPr lang="en-US" sz="24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rtl="0"/>
            <a:r>
              <a:rPr lang="en-US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hlinkClick r:id="rId6" action="ppaction://hlinkfile"/>
              </a:rPr>
              <a:t>2012 </a:t>
            </a:r>
            <a:r>
              <a:rPr lang="en-US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– Added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Y</a:t>
            </a:r>
            <a:r>
              <a:rPr lang="en-US" sz="2400" b="0" i="0" u="none" strike="noStrike" baseline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outube</a:t>
            </a:r>
            <a:r>
              <a:rPr lang="en-US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delivery; recorded paired activities vs email</a:t>
            </a:r>
            <a:endParaRPr lang="en-US" sz="24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rtl="0"/>
            <a:r>
              <a:rPr lang="en-US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hlinkClick r:id="rId7" action="ppaction://hlinkfile"/>
              </a:rPr>
              <a:t>2014 </a:t>
            </a:r>
            <a:r>
              <a:rPr lang="en-US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en-US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Skype introductory</a:t>
            </a:r>
            <a:r>
              <a:rPr lang="en-US" sz="2400" b="0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</a:rPr>
              <a:t> conference </a:t>
            </a:r>
            <a:r>
              <a:rPr lang="en-US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sessions – Full circle</a:t>
            </a:r>
            <a:endParaRPr lang="en-US" sz="24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07220" cy="32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62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1998 vs 2014</a:t>
            </a:r>
            <a:endParaRPr lang="en-US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07220" cy="325113"/>
          </a:xfrm>
          <a:prstGeom prst="rect">
            <a:avLst/>
          </a:prstGeom>
        </p:spPr>
      </p:pic>
      <p:pic>
        <p:nvPicPr>
          <p:cNvPr id="4" name="Picture 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2" y="2250835"/>
            <a:ext cx="4879074" cy="327228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12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53" y="2233250"/>
            <a:ext cx="5777622" cy="33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4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66474" cy="1450757"/>
          </a:xfrm>
        </p:spPr>
        <p:txBody>
          <a:bodyPr/>
          <a:lstStyle/>
          <a:p>
            <a:pPr marR="0" rtl="0"/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Positive T</a:t>
            </a:r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eacher </a:t>
            </a:r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/ Student Relationship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R="0" lvl="0" rtl="0">
              <a:buFont typeface="Wingdings" panose="05000000000000000000" pitchFamily="2" charset="2"/>
              <a:buChar char="§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Pre-semester</a:t>
            </a:r>
            <a:r>
              <a:rPr lang="en-US" sz="2800" b="0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</a:rPr>
              <a:t> m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andatory introductory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Skype session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(20</a:t>
            </a:r>
            <a:r>
              <a:rPr lang="en-US" sz="2800" b="0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</a:rPr>
              <a:t> min)</a:t>
            </a:r>
            <a:endParaRPr lang="en-US" sz="28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lvl="0" rtl="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Semester/Schedule review prior to the session</a:t>
            </a:r>
          </a:p>
          <a:p>
            <a:pPr lvl="0" rtl="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Review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time commitment and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time management skills</a:t>
            </a:r>
          </a:p>
          <a:p>
            <a:pPr lvl="0" rtl="0">
              <a:buFont typeface="Wingdings" panose="05000000000000000000" pitchFamily="2" charset="2"/>
              <a:buChar char="§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Review schedule and key deadlines</a:t>
            </a:r>
            <a:endParaRPr lang="en-US" sz="28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rtl="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esolve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tech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questions/concerns</a:t>
            </a:r>
          </a:p>
          <a:p>
            <a:pPr lvl="0" rtl="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Course mate possibilities</a:t>
            </a:r>
            <a:endParaRPr lang="en-US" sz="2800" b="0" i="0" u="sng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18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Syllabus &amp; Dynamic Schedule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10656105" cy="4023360"/>
          </a:xfrm>
        </p:spPr>
        <p:txBody>
          <a:bodyPr>
            <a:normAutofit/>
          </a:bodyPr>
          <a:lstStyle/>
          <a:p>
            <a:pPr marR="0" lvl="0" rtl="0">
              <a:buFont typeface="Wingdings" panose="05000000000000000000" pitchFamily="2" charset="2"/>
              <a:buChar char="§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hlinkClick r:id="rId3" action="ppaction://hlinkfile"/>
              </a:rPr>
              <a:t>Expectations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/ Rules</a:t>
            </a:r>
          </a:p>
          <a:p>
            <a:pPr marR="0" lvl="0" rtl="0">
              <a:buFont typeface="Wingdings" panose="05000000000000000000" pitchFamily="2" charset="2"/>
              <a:buChar char="§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Firm,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specific and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predictable </a:t>
            </a:r>
          </a:p>
          <a:p>
            <a:pPr lvl="0" rtl="0">
              <a:buFont typeface="Wingdings" panose="05000000000000000000" pitchFamily="2" charset="2"/>
              <a:buChar char="§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No late work accepted - BUT drop # of assignments</a:t>
            </a:r>
          </a:p>
          <a:p>
            <a:pPr lvl="0" rtl="0">
              <a:buFont typeface="Wingdings" panose="05000000000000000000" pitchFamily="2" charset="2"/>
              <a:buChar char="§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Full chapter posting / 72 hour window</a:t>
            </a:r>
          </a:p>
          <a:p>
            <a:pPr lvl="0" rtl="0">
              <a:buFont typeface="Wingdings" panose="05000000000000000000" pitchFamily="2" charset="2"/>
              <a:buChar char="§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First chapter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learning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curve for delivery/submission approach</a:t>
            </a:r>
          </a:p>
        </p:txBody>
      </p:sp>
    </p:spTree>
    <p:extLst>
      <p:ext uri="{BB962C8B-B14F-4D97-AF65-F5344CB8AC3E}">
        <p14:creationId xmlns:p14="http://schemas.microsoft.com/office/powerpoint/2010/main" val="400848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Instructional Modules</a:t>
            </a:r>
            <a:endParaRPr lang="en-US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R="0" lvl="0" rtl="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hlinkClick r:id="rId3" action="ppaction://hlinkfile"/>
              </a:rPr>
              <a:t>Module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hlinkClick r:id="rId3" action="ppaction://hlinkfile"/>
              </a:rPr>
              <a:t>sample</a:t>
            </a: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lvl="0" rtl="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Talking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head vs. taping of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class sessions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WMV and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YouTube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video for ease of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access</a:t>
            </a:r>
            <a:endParaRPr lang="en-US" sz="28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lvl="0" rtl="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Update material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with each new textbook edition </a:t>
            </a:r>
            <a:endParaRPr lang="en-US" sz="28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rtl="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Smaller segments of instruction</a:t>
            </a:r>
          </a:p>
          <a:p>
            <a:pPr lvl="0" rtl="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Student’s view …</a:t>
            </a:r>
            <a:endParaRPr lang="en-US" sz="2000" dirty="0" smtClean="0">
              <a:effectLst/>
            </a:endParaRPr>
          </a:p>
          <a:p>
            <a:pPr marR="0" lvl="0" rtl="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Humor – Student motivation, interest and engagement</a:t>
            </a:r>
            <a:endParaRPr lang="en-US" sz="28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48" y="286603"/>
            <a:ext cx="10830110" cy="614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6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Video</a:t>
            </a:r>
            <a:r>
              <a:rPr lang="en-US" b="0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</a:rPr>
              <a:t> Samples</a:t>
            </a:r>
            <a:endParaRPr lang="en-US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LosColor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12538" y="1858529"/>
            <a:ext cx="2872338" cy="2154254"/>
          </a:xfrm>
          <a:prstGeom prst="rect">
            <a:avLst/>
          </a:prstGeom>
        </p:spPr>
      </p:pic>
      <p:pic>
        <p:nvPicPr>
          <p:cNvPr id="5" name="OldStyl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9334" y="1858529"/>
            <a:ext cx="3927644" cy="2153609"/>
          </a:xfrm>
          <a:prstGeom prst="rect">
            <a:avLst/>
          </a:prstGeom>
        </p:spPr>
      </p:pic>
      <p:pic>
        <p:nvPicPr>
          <p:cNvPr id="6" name="LosQuehaceres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97600" y="4119597"/>
            <a:ext cx="3749707" cy="2109210"/>
          </a:xfrm>
          <a:prstGeom prst="rect">
            <a:avLst/>
          </a:prstGeom>
        </p:spPr>
      </p:pic>
      <p:pic>
        <p:nvPicPr>
          <p:cNvPr id="8" name="module-02-01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28800" y="4154267"/>
            <a:ext cx="36068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7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Language Production and Evaluation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R="0" lvl="0" rtl="0">
              <a:buFont typeface="Wingdings" panose="05000000000000000000" pitchFamily="2" charset="2"/>
              <a:buChar char="§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Interactive module</a:t>
            </a:r>
            <a:r>
              <a:rPr lang="en-US" sz="2800" b="0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</a:rPr>
              <a:t> videos</a:t>
            </a:r>
          </a:p>
          <a:p>
            <a:pPr marR="0" lvl="0" rtl="0">
              <a:buFont typeface="Wingdings" panose="05000000000000000000" pitchFamily="2" charset="2"/>
              <a:buChar char="§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Course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mates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- Fellow student, spouse,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friend,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co-worker</a:t>
            </a:r>
            <a:endParaRPr lang="en-US" sz="28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rtl="0">
              <a:buFont typeface="Wingdings" panose="05000000000000000000" pitchFamily="2" charset="2"/>
              <a:buChar char="§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Audacity recordings of paired activities / Dropbox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Quia listening comprehension exercises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Projects – One-on-one communication with instructor</a:t>
            </a:r>
            <a:endParaRPr lang="en-US" sz="28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89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Our Tools</a:t>
            </a:r>
            <a:endParaRPr lang="en-US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073242"/>
            <a:ext cx="657317" cy="476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647282"/>
            <a:ext cx="657317" cy="476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3221322"/>
            <a:ext cx="657317" cy="4763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59" y="3795362"/>
            <a:ext cx="657317" cy="476316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idx="1"/>
          </p:nvPr>
        </p:nvSpPr>
        <p:spPr>
          <a:xfrm>
            <a:off x="1987062" y="2073242"/>
            <a:ext cx="9168618" cy="2832866"/>
          </a:xfrm>
        </p:spPr>
        <p:txBody>
          <a:bodyPr>
            <a:noAutofit/>
          </a:bodyPr>
          <a:lstStyle/>
          <a:p>
            <a:pPr marR="0" lvl="0" rtl="0"/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Audacity – Open Source Audio Editor</a:t>
            </a:r>
            <a:endParaRPr lang="en-US" sz="2800" b="0" i="0" u="sng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lvl="0" rtl="0"/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Windows Movie Maker – Video</a:t>
            </a:r>
            <a:r>
              <a:rPr lang="en-US" sz="2800" b="0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</a:rPr>
              <a:t> Editing Software</a:t>
            </a:r>
            <a:endParaRPr lang="en-US" sz="28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rtl="0"/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Skype – Internet-based communications</a:t>
            </a:r>
            <a:endParaRPr lang="en-US" sz="28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rtl="0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$ Dreamweaver – Web space editor</a:t>
            </a:r>
            <a:endParaRPr lang="en-US" sz="28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rtl="0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Google Docs – Collaborative web-based office suite</a:t>
            </a:r>
          </a:p>
          <a:p>
            <a:pPr lvl="0" rtl="0"/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Dropbox – Collaborative on-line storage</a:t>
            </a:r>
            <a:endParaRPr lang="en-US" sz="28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52" y="4369402"/>
            <a:ext cx="543145" cy="4859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01" y="4943442"/>
            <a:ext cx="466914" cy="41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8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1501</TotalTime>
  <Words>825</Words>
  <Application>Microsoft Office PowerPoint</Application>
  <PresentationFormat>Widescreen</PresentationFormat>
  <Paragraphs>129</Paragraphs>
  <Slides>15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Retrospect</vt:lpstr>
      <vt:lpstr>1_Retrospect</vt:lpstr>
      <vt:lpstr>ACTFL 2014 Spanish at a Distance: Tools, Tips and Templates for Success</vt:lpstr>
      <vt:lpstr>History and Development of course</vt:lpstr>
      <vt:lpstr>1998 vs 2014</vt:lpstr>
      <vt:lpstr>Positive Teacher / Student Relationship</vt:lpstr>
      <vt:lpstr>Syllabus &amp; Dynamic Schedule</vt:lpstr>
      <vt:lpstr>Instructional Modules</vt:lpstr>
      <vt:lpstr>Video Samples</vt:lpstr>
      <vt:lpstr>Language Production and Evaluation </vt:lpstr>
      <vt:lpstr>Our Tools</vt:lpstr>
      <vt:lpstr>Instructors’ Roles</vt:lpstr>
      <vt:lpstr>Delivery: To Moodle or not to Moodle</vt:lpstr>
      <vt:lpstr>Completion Rates</vt:lpstr>
      <vt:lpstr>Achievement Results</vt:lpstr>
      <vt:lpstr>Other questions or Comments?</vt:lpstr>
      <vt:lpstr>Contact Information</vt:lpstr>
    </vt:vector>
  </TitlesOfParts>
  <Company>NC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ACTFL 2014 Language Learning at a Distance - Best Practices</dc:title>
  <dc:creator>Dr. Scott Despain</dc:creator>
  <cp:lastModifiedBy>Jennifer Anne Despain</cp:lastModifiedBy>
  <cp:revision>58</cp:revision>
  <cp:lastPrinted>2014-11-22T18:24:02Z</cp:lastPrinted>
  <dcterms:created xsi:type="dcterms:W3CDTF">2014-11-20T00:36:40Z</dcterms:created>
  <dcterms:modified xsi:type="dcterms:W3CDTF">2014-11-22T19:03:58Z</dcterms:modified>
</cp:coreProperties>
</file>